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5" r:id="rId3"/>
    <p:sldId id="257" r:id="rId4"/>
    <p:sldId id="286" r:id="rId5"/>
    <p:sldId id="287" r:id="rId6"/>
    <p:sldId id="258" r:id="rId7"/>
    <p:sldId id="267" r:id="rId8"/>
    <p:sldId id="288" r:id="rId9"/>
    <p:sldId id="289" r:id="rId10"/>
    <p:sldId id="290" r:id="rId11"/>
    <p:sldId id="291" r:id="rId12"/>
    <p:sldId id="268" r:id="rId13"/>
    <p:sldId id="292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746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5358A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746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5358A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746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746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27682" y="-2971"/>
            <a:ext cx="9400540" cy="1301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746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7068" y="1421638"/>
            <a:ext cx="11080115" cy="4081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5358A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676400"/>
            <a:ext cx="112014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«Использование конструктора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«Чудо-город»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в развитии сюжетно-ролевой игре»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69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895600"/>
            <a:ext cx="3084326" cy="3514579"/>
          </a:xfrm>
          <a:prstGeom prst="rect">
            <a:avLst/>
          </a:prstGeom>
        </p:spPr>
      </p:pic>
      <p:sp>
        <p:nvSpPr>
          <p:cNvPr id="170" name="object 3"/>
          <p:cNvSpPr txBox="1">
            <a:spLocks/>
          </p:cNvSpPr>
          <p:nvPr/>
        </p:nvSpPr>
        <p:spPr>
          <a:xfrm>
            <a:off x="3276600" y="5181600"/>
            <a:ext cx="891540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Алиева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Залина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Ахмедовна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,</a:t>
            </a:r>
            <a:endParaRPr kumimoji="0" lang="ru-RU" sz="2800" b="1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МБДОУ №28 «Калинка»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4200" y="1143000"/>
            <a:ext cx="4562983" cy="3447098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Ситуации, которые возникают в процессе создания построек и обыгрывание их, способствуют социально-коммуникативному развитию детей.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Екатеина\Downloads\image-11-12-24-08-15-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0"/>
            <a:ext cx="6343650" cy="8458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5410200" y="5715000"/>
            <a:ext cx="45629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Сюжетно-ролевая игра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«Зоопарк»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72600" y="381000"/>
            <a:ext cx="2346960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819" y="80772"/>
            <a:ext cx="12024360" cy="6696709"/>
          </a:xfrm>
          <a:custGeom>
            <a:avLst/>
            <a:gdLst/>
            <a:ahLst/>
            <a:cxnLst/>
            <a:rect l="l" t="t" r="r" b="b"/>
            <a:pathLst>
              <a:path w="12024360" h="6696709">
                <a:moveTo>
                  <a:pt x="0" y="117094"/>
                </a:moveTo>
                <a:lnTo>
                  <a:pt x="9197" y="71526"/>
                </a:lnTo>
                <a:lnTo>
                  <a:pt x="34280" y="34305"/>
                </a:lnTo>
                <a:lnTo>
                  <a:pt x="71483" y="9205"/>
                </a:lnTo>
                <a:lnTo>
                  <a:pt x="117043" y="0"/>
                </a:lnTo>
                <a:lnTo>
                  <a:pt x="11907266" y="0"/>
                </a:lnTo>
                <a:lnTo>
                  <a:pt x="11952833" y="9205"/>
                </a:lnTo>
                <a:lnTo>
                  <a:pt x="11990054" y="34305"/>
                </a:lnTo>
                <a:lnTo>
                  <a:pt x="12015154" y="71526"/>
                </a:lnTo>
                <a:lnTo>
                  <a:pt x="12024360" y="117094"/>
                </a:lnTo>
                <a:lnTo>
                  <a:pt x="12024360" y="6579412"/>
                </a:lnTo>
                <a:lnTo>
                  <a:pt x="12015154" y="6624972"/>
                </a:lnTo>
                <a:lnTo>
                  <a:pt x="11990054" y="6662175"/>
                </a:lnTo>
                <a:lnTo>
                  <a:pt x="11952833" y="6687258"/>
                </a:lnTo>
                <a:lnTo>
                  <a:pt x="11907266" y="6696456"/>
                </a:lnTo>
                <a:lnTo>
                  <a:pt x="117043" y="6696456"/>
                </a:lnTo>
                <a:lnTo>
                  <a:pt x="71483" y="6687258"/>
                </a:lnTo>
                <a:lnTo>
                  <a:pt x="34280" y="6662175"/>
                </a:lnTo>
                <a:lnTo>
                  <a:pt x="9197" y="6624972"/>
                </a:lnTo>
                <a:lnTo>
                  <a:pt x="0" y="6579412"/>
                </a:lnTo>
                <a:lnTo>
                  <a:pt x="0" y="117094"/>
                </a:lnTo>
                <a:close/>
              </a:path>
            </a:pathLst>
          </a:custGeom>
          <a:ln w="12192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81200" y="381000"/>
            <a:ext cx="937031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Научить игре можно, лишь играя.</a:t>
            </a:r>
            <a:endParaRPr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Екатеина\Downloads\image-11-12-24-08-15-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447800"/>
            <a:ext cx="6731000" cy="5048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5410200" y="5715000"/>
            <a:ext cx="45629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Сюжетно-ролевая игра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«На приеме у специалистов»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3429000"/>
            <a:ext cx="2346960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819" y="80772"/>
            <a:ext cx="12024360" cy="6696709"/>
          </a:xfrm>
          <a:custGeom>
            <a:avLst/>
            <a:gdLst/>
            <a:ahLst/>
            <a:cxnLst/>
            <a:rect l="l" t="t" r="r" b="b"/>
            <a:pathLst>
              <a:path w="12024360" h="6696709">
                <a:moveTo>
                  <a:pt x="0" y="117094"/>
                </a:moveTo>
                <a:lnTo>
                  <a:pt x="9197" y="71526"/>
                </a:lnTo>
                <a:lnTo>
                  <a:pt x="34280" y="34305"/>
                </a:lnTo>
                <a:lnTo>
                  <a:pt x="71483" y="9205"/>
                </a:lnTo>
                <a:lnTo>
                  <a:pt x="117043" y="0"/>
                </a:lnTo>
                <a:lnTo>
                  <a:pt x="11907266" y="0"/>
                </a:lnTo>
                <a:lnTo>
                  <a:pt x="11952833" y="9205"/>
                </a:lnTo>
                <a:lnTo>
                  <a:pt x="11990054" y="34305"/>
                </a:lnTo>
                <a:lnTo>
                  <a:pt x="12015154" y="71526"/>
                </a:lnTo>
                <a:lnTo>
                  <a:pt x="12024360" y="117094"/>
                </a:lnTo>
                <a:lnTo>
                  <a:pt x="12024360" y="6579412"/>
                </a:lnTo>
                <a:lnTo>
                  <a:pt x="12015154" y="6624972"/>
                </a:lnTo>
                <a:lnTo>
                  <a:pt x="11990054" y="6662175"/>
                </a:lnTo>
                <a:lnTo>
                  <a:pt x="11952833" y="6687258"/>
                </a:lnTo>
                <a:lnTo>
                  <a:pt x="11907266" y="6696456"/>
                </a:lnTo>
                <a:lnTo>
                  <a:pt x="117043" y="6696456"/>
                </a:lnTo>
                <a:lnTo>
                  <a:pt x="71483" y="6687258"/>
                </a:lnTo>
                <a:lnTo>
                  <a:pt x="34280" y="6662175"/>
                </a:lnTo>
                <a:lnTo>
                  <a:pt x="9197" y="6624972"/>
                </a:lnTo>
                <a:lnTo>
                  <a:pt x="0" y="6579412"/>
                </a:lnTo>
                <a:lnTo>
                  <a:pt x="0" y="117094"/>
                </a:lnTo>
                <a:close/>
              </a:path>
            </a:pathLst>
          </a:custGeom>
          <a:ln w="12192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8200" y="304800"/>
            <a:ext cx="10772775" cy="321049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56285" marR="5080" indent="-744220" algn="ctr">
              <a:lnSpc>
                <a:spcPts val="3460"/>
              </a:lnSpc>
              <a:spcBef>
                <a:spcPts val="535"/>
              </a:spcBef>
              <a:tabLst>
                <a:tab pos="756285" algn="l"/>
              </a:tabLst>
            </a:pPr>
            <a:r>
              <a:rPr lang="ru-RU" sz="3200" b="1" dirty="0"/>
              <a:t>Сюжетно-ролевая игра, с применением конструктора, адекватная возрасту, наилучшее средство социально-коммуникативного развития дошкольников. Выполняя конструирование и обыгрывая его в сюжетно-ролевой игре, дети приобретают навыки общения со сверстниками</a:t>
            </a:r>
            <a:endParaRPr sz="3200" b="1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3810000"/>
            <a:ext cx="7511796" cy="218236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676400"/>
            <a:ext cx="112014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«Использование конструктора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«Чудо-город»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в развитии сюжетно-ролевой игре»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69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895600"/>
            <a:ext cx="3084326" cy="3514579"/>
          </a:xfrm>
          <a:prstGeom prst="rect">
            <a:avLst/>
          </a:prstGeom>
        </p:spPr>
      </p:pic>
      <p:sp>
        <p:nvSpPr>
          <p:cNvPr id="170" name="object 3"/>
          <p:cNvSpPr txBox="1">
            <a:spLocks/>
          </p:cNvSpPr>
          <p:nvPr/>
        </p:nvSpPr>
        <p:spPr>
          <a:xfrm>
            <a:off x="3276600" y="5181600"/>
            <a:ext cx="891540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Алиева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Залина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800" b="1" i="1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Ахмедовна,</a:t>
            </a:r>
            <a:endParaRPr kumimoji="0" lang="ru-RU" sz="2800" b="1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МБДОУ №28 «Калинка»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632282"/>
            <a:ext cx="11049000" cy="1924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015"/>
              </a:lnSpc>
              <a:spcBef>
                <a:spcPts val="105"/>
              </a:spcBef>
            </a:pPr>
            <a:r>
              <a:rPr sz="4400" b="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Федеральный инновационный проект</a:t>
            </a:r>
            <a:endParaRPr sz="4400" spc="100">
              <a:latin typeface="Microsoft Sans Serif"/>
              <a:cs typeface="Microsoft Sans Serif"/>
            </a:endParaRPr>
          </a:p>
          <a:p>
            <a:pPr marL="678180" marR="672465" indent="3175" algn="ctr">
              <a:lnSpc>
                <a:spcPts val="4750"/>
              </a:lnSpc>
              <a:spcBef>
                <a:spcPts val="335"/>
              </a:spcBef>
            </a:pPr>
            <a:r>
              <a:rPr sz="4400" b="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«Интеграция познавательного, социально-коммуникативного и</a:t>
            </a:r>
            <a:endParaRPr sz="4400" spc="1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000" y="2443048"/>
            <a:ext cx="11087735" cy="41261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065" marR="717550" algn="ctr">
              <a:lnSpc>
                <a:spcPct val="90000"/>
              </a:lnSpc>
              <a:spcBef>
                <a:spcPts val="635"/>
              </a:spcBef>
            </a:pPr>
            <a:r>
              <a:rPr sz="4400" spc="1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художественно-эстетического развития детей в организации проектной и конструкторской деятельности в соответствии с ФОП дошкольного образования»</a:t>
            </a:r>
            <a:endParaRPr sz="4400" spc="100">
              <a:latin typeface="Times New Roman" pitchFamily="18" charset="0"/>
              <a:cs typeface="Times New Roman" pitchFamily="18" charset="0"/>
            </a:endParaRPr>
          </a:p>
          <a:p>
            <a:pPr marR="700405" algn="ctr">
              <a:lnSpc>
                <a:spcPct val="100000"/>
              </a:lnSpc>
              <a:spcBef>
                <a:spcPts val="2470"/>
              </a:spcBef>
            </a:pPr>
            <a:r>
              <a:rPr sz="4400" spc="1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Проект «Строим и </a:t>
            </a:r>
            <a:r>
              <a:rPr sz="4400" spc="1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играем</a:t>
            </a:r>
            <a:r>
              <a:rPr sz="4400" spc="1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1981200"/>
            <a:ext cx="990600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развивающего обучения;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единства воспитательных, развивающих и образовательных целей и задач процесса образования детей дошкольного возраста;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интеграции образовательных областей;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решение программных задач в совместной деятельности взрослого и детей и самостоятельной деятельности детей;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учета ведущего вида деятельности дошкольника – игры.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65" name="object 3"/>
          <p:cNvSpPr txBox="1">
            <a:spLocks/>
          </p:cNvSpPr>
          <p:nvPr/>
        </p:nvSpPr>
        <p:spPr>
          <a:xfrm>
            <a:off x="381000" y="304800"/>
            <a:ext cx="1181100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Введение ФГОС ДО предполагает разработку новых образовательных моделей, в основу которых должны входить образовательные технологии, соответствующие принципам: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1981200"/>
            <a:ext cx="990600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Важнейшей отличительной особенностью ФГОС ДО является системно -  </a:t>
            </a:r>
            <a:r>
              <a:rPr lang="ru-RU" sz="3200" dirty="0" err="1" smtClean="0">
                <a:solidFill>
                  <a:schemeClr val="bg1"/>
                </a:solidFill>
              </a:rPr>
              <a:t>деятельностный</a:t>
            </a:r>
            <a:r>
              <a:rPr lang="ru-RU" sz="3200" dirty="0" smtClean="0">
                <a:solidFill>
                  <a:schemeClr val="bg1"/>
                </a:solidFill>
              </a:rPr>
              <a:t> подход, предполагающий чередование практических и умственных действий ребенка.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1981200"/>
            <a:ext cx="1120140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Любой конструктор позволяет детям учиться, играя.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600" dirty="0" smtClean="0"/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Основой образовательной деятельности с использованием конструктора является игра. Игра – ведущий вид детской деятельности.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97255" y="4798"/>
              <a:ext cx="1884517" cy="23199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819" y="80772"/>
              <a:ext cx="12024360" cy="6696709"/>
            </a:xfrm>
            <a:custGeom>
              <a:avLst/>
              <a:gdLst/>
              <a:ahLst/>
              <a:cxnLst/>
              <a:rect l="l" t="t" r="r" b="b"/>
              <a:pathLst>
                <a:path w="12024360" h="6696709">
                  <a:moveTo>
                    <a:pt x="0" y="211962"/>
                  </a:moveTo>
                  <a:lnTo>
                    <a:pt x="5597" y="163352"/>
                  </a:lnTo>
                  <a:lnTo>
                    <a:pt x="21542" y="118733"/>
                  </a:lnTo>
                  <a:lnTo>
                    <a:pt x="46562" y="79378"/>
                  </a:lnTo>
                  <a:lnTo>
                    <a:pt x="79384" y="46556"/>
                  </a:lnTo>
                  <a:lnTo>
                    <a:pt x="118735" y="21538"/>
                  </a:lnTo>
                  <a:lnTo>
                    <a:pt x="163344" y="5596"/>
                  </a:lnTo>
                  <a:lnTo>
                    <a:pt x="211937" y="0"/>
                  </a:lnTo>
                  <a:lnTo>
                    <a:pt x="11812397" y="0"/>
                  </a:lnTo>
                  <a:lnTo>
                    <a:pt x="11861007" y="5596"/>
                  </a:lnTo>
                  <a:lnTo>
                    <a:pt x="11905626" y="21538"/>
                  </a:lnTo>
                  <a:lnTo>
                    <a:pt x="11944981" y="46556"/>
                  </a:lnTo>
                  <a:lnTo>
                    <a:pt x="11977803" y="79378"/>
                  </a:lnTo>
                  <a:lnTo>
                    <a:pt x="12002821" y="118733"/>
                  </a:lnTo>
                  <a:lnTo>
                    <a:pt x="12018763" y="163352"/>
                  </a:lnTo>
                  <a:lnTo>
                    <a:pt x="12024360" y="211962"/>
                  </a:lnTo>
                  <a:lnTo>
                    <a:pt x="12024360" y="6484518"/>
                  </a:lnTo>
                  <a:lnTo>
                    <a:pt x="12018763" y="6533111"/>
                  </a:lnTo>
                  <a:lnTo>
                    <a:pt x="12002821" y="6577720"/>
                  </a:lnTo>
                  <a:lnTo>
                    <a:pt x="11977803" y="6617071"/>
                  </a:lnTo>
                  <a:lnTo>
                    <a:pt x="11944981" y="6649893"/>
                  </a:lnTo>
                  <a:lnTo>
                    <a:pt x="11905626" y="6674913"/>
                  </a:lnTo>
                  <a:lnTo>
                    <a:pt x="11861007" y="6690858"/>
                  </a:lnTo>
                  <a:lnTo>
                    <a:pt x="11812397" y="6696456"/>
                  </a:lnTo>
                  <a:lnTo>
                    <a:pt x="211937" y="6696456"/>
                  </a:lnTo>
                  <a:lnTo>
                    <a:pt x="163344" y="6690858"/>
                  </a:lnTo>
                  <a:lnTo>
                    <a:pt x="118735" y="6674913"/>
                  </a:lnTo>
                  <a:lnTo>
                    <a:pt x="79384" y="6649893"/>
                  </a:lnTo>
                  <a:lnTo>
                    <a:pt x="46562" y="6617071"/>
                  </a:lnTo>
                  <a:lnTo>
                    <a:pt x="21542" y="6577720"/>
                  </a:lnTo>
                  <a:lnTo>
                    <a:pt x="5597" y="6533111"/>
                  </a:lnTo>
                  <a:lnTo>
                    <a:pt x="0" y="6484518"/>
                  </a:lnTo>
                  <a:lnTo>
                    <a:pt x="0" y="211962"/>
                  </a:lnTo>
                  <a:close/>
                </a:path>
              </a:pathLst>
            </a:custGeom>
            <a:ln w="12192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819" y="80772"/>
            <a:ext cx="12024360" cy="6696709"/>
          </a:xfrm>
          <a:custGeom>
            <a:avLst/>
            <a:gdLst/>
            <a:ahLst/>
            <a:cxnLst/>
            <a:rect l="l" t="t" r="r" b="b"/>
            <a:pathLst>
              <a:path w="12024360" h="6696709">
                <a:moveTo>
                  <a:pt x="0" y="117094"/>
                </a:moveTo>
                <a:lnTo>
                  <a:pt x="9197" y="71526"/>
                </a:lnTo>
                <a:lnTo>
                  <a:pt x="34280" y="34305"/>
                </a:lnTo>
                <a:lnTo>
                  <a:pt x="71483" y="9205"/>
                </a:lnTo>
                <a:lnTo>
                  <a:pt x="117043" y="0"/>
                </a:lnTo>
                <a:lnTo>
                  <a:pt x="11907266" y="0"/>
                </a:lnTo>
                <a:lnTo>
                  <a:pt x="11952833" y="9205"/>
                </a:lnTo>
                <a:lnTo>
                  <a:pt x="11990054" y="34305"/>
                </a:lnTo>
                <a:lnTo>
                  <a:pt x="12015154" y="71526"/>
                </a:lnTo>
                <a:lnTo>
                  <a:pt x="12024360" y="117094"/>
                </a:lnTo>
                <a:lnTo>
                  <a:pt x="12024360" y="6579412"/>
                </a:lnTo>
                <a:lnTo>
                  <a:pt x="12015154" y="6624972"/>
                </a:lnTo>
                <a:lnTo>
                  <a:pt x="11990054" y="6662175"/>
                </a:lnTo>
                <a:lnTo>
                  <a:pt x="11952833" y="6687258"/>
                </a:lnTo>
                <a:lnTo>
                  <a:pt x="11907266" y="6696456"/>
                </a:lnTo>
                <a:lnTo>
                  <a:pt x="117043" y="6696456"/>
                </a:lnTo>
                <a:lnTo>
                  <a:pt x="71483" y="6687258"/>
                </a:lnTo>
                <a:lnTo>
                  <a:pt x="34280" y="6662175"/>
                </a:lnTo>
                <a:lnTo>
                  <a:pt x="9197" y="6624972"/>
                </a:lnTo>
                <a:lnTo>
                  <a:pt x="0" y="6579412"/>
                </a:lnTo>
                <a:lnTo>
                  <a:pt x="0" y="117094"/>
                </a:lnTo>
                <a:close/>
              </a:path>
            </a:pathLst>
          </a:custGeom>
          <a:ln w="12192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97991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Сюжетно-ролевая игра - основной вид игры ребенка дошкольного возраста.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200" y="2133600"/>
            <a:ext cx="10861675" cy="3711272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компонентами сюжетно-ролевой игры выступают: </a:t>
            </a:r>
          </a:p>
          <a:p>
            <a:pPr lvl="0"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воображаемая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сюжет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роли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756285" indent="-743585">
              <a:lnSpc>
                <a:spcPct val="100000"/>
              </a:lnSpc>
              <a:spcBef>
                <a:spcPts val="1520"/>
              </a:spcBef>
              <a:tabLst>
                <a:tab pos="756285" algn="l"/>
              </a:tabLst>
            </a:pPr>
            <a:endParaRPr sz="3600">
              <a:latin typeface="Arial"/>
              <a:cs typeface="Arial"/>
            </a:endParaRPr>
          </a:p>
        </p:txBody>
      </p:sp>
      <p:pic>
        <p:nvPicPr>
          <p:cNvPr id="8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400" y="2819400"/>
            <a:ext cx="3107436" cy="2983991"/>
          </a:xfrm>
          <a:prstGeom prst="rect">
            <a:avLst/>
          </a:prstGeom>
        </p:spPr>
      </p:pic>
      <p:pic>
        <p:nvPicPr>
          <p:cNvPr id="9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7400" y="3651505"/>
            <a:ext cx="2462783" cy="32064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819" y="80772"/>
            <a:ext cx="12024360" cy="6696709"/>
          </a:xfrm>
          <a:custGeom>
            <a:avLst/>
            <a:gdLst/>
            <a:ahLst/>
            <a:cxnLst/>
            <a:rect l="l" t="t" r="r" b="b"/>
            <a:pathLst>
              <a:path w="12024360" h="6696709">
                <a:moveTo>
                  <a:pt x="0" y="117094"/>
                </a:moveTo>
                <a:lnTo>
                  <a:pt x="9197" y="71526"/>
                </a:lnTo>
                <a:lnTo>
                  <a:pt x="34280" y="34305"/>
                </a:lnTo>
                <a:lnTo>
                  <a:pt x="71483" y="9205"/>
                </a:lnTo>
                <a:lnTo>
                  <a:pt x="117043" y="0"/>
                </a:lnTo>
                <a:lnTo>
                  <a:pt x="11907266" y="0"/>
                </a:lnTo>
                <a:lnTo>
                  <a:pt x="11952833" y="9205"/>
                </a:lnTo>
                <a:lnTo>
                  <a:pt x="11990054" y="34305"/>
                </a:lnTo>
                <a:lnTo>
                  <a:pt x="12015154" y="71526"/>
                </a:lnTo>
                <a:lnTo>
                  <a:pt x="12024360" y="117094"/>
                </a:lnTo>
                <a:lnTo>
                  <a:pt x="12024360" y="6579412"/>
                </a:lnTo>
                <a:lnTo>
                  <a:pt x="12015154" y="6624972"/>
                </a:lnTo>
                <a:lnTo>
                  <a:pt x="11990054" y="6662175"/>
                </a:lnTo>
                <a:lnTo>
                  <a:pt x="11952833" y="6687258"/>
                </a:lnTo>
                <a:lnTo>
                  <a:pt x="11907266" y="6696456"/>
                </a:lnTo>
                <a:lnTo>
                  <a:pt x="117043" y="6696456"/>
                </a:lnTo>
                <a:lnTo>
                  <a:pt x="71483" y="6687258"/>
                </a:lnTo>
                <a:lnTo>
                  <a:pt x="34280" y="6662175"/>
                </a:lnTo>
                <a:lnTo>
                  <a:pt x="9197" y="6624972"/>
                </a:lnTo>
                <a:lnTo>
                  <a:pt x="0" y="6579412"/>
                </a:lnTo>
                <a:lnTo>
                  <a:pt x="0" y="117094"/>
                </a:lnTo>
                <a:close/>
              </a:path>
            </a:pathLst>
          </a:custGeom>
          <a:ln w="12192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81200" y="685800"/>
            <a:ext cx="937031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социально-коммуникативном развитии конструктор позволяет: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200" y="2133600"/>
            <a:ext cx="10861675" cy="488082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совместные постройки, объединенные одной идеей, одним проектом;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общение и взаимодействие ребенка со взрослыми и сверстниками;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готовность к совместной деятельности со сверстниками;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позитивные установки к различным видам труда и творчества. </a:t>
            </a:r>
          </a:p>
          <a:p>
            <a:pPr marL="756285" indent="-743585">
              <a:lnSpc>
                <a:spcPct val="100000"/>
              </a:lnSpc>
              <a:spcBef>
                <a:spcPts val="1520"/>
              </a:spcBef>
              <a:tabLst>
                <a:tab pos="756285" algn="l"/>
              </a:tabLst>
            </a:pP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C:\Users\Екатеина\Downloads\image-11-12-24-08-1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0"/>
            <a:ext cx="8991600" cy="6743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600" y="5486400"/>
            <a:ext cx="29514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«Автомастерская»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72600" y="228600"/>
            <a:ext cx="2346960" cy="4968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245</Words>
  <Application>Microsoft Office PowerPoint</Application>
  <PresentationFormat>Широкоэкранный</PresentationFormat>
  <Paragraphs>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Microsoft Sans Serif</vt:lpstr>
      <vt:lpstr>Times New Roman</vt:lpstr>
      <vt:lpstr>Office Theme</vt:lpstr>
      <vt:lpstr>«Использование конструктора  «Чудо-город»  в развитии сюжетно-ролевой игре»</vt:lpstr>
      <vt:lpstr>Федеральный инновационный проект «Интеграция познавательного, социально-коммуникативного и</vt:lpstr>
      <vt:lpstr>развивающего обучения;  единства воспитательных, развивающих и образовательных целей и задач процесса образования детей дошкольного возраста;  интеграции образовательных областей;  решение программных задач в совместной деятельности взрослого и детей и самостоятельной деятельности детей;  учета ведущего вида деятельности дошкольника – игры.</vt:lpstr>
      <vt:lpstr>Важнейшей отличительной особенностью ФГОС ДО является системно -  деятельностный подход, предполагающий чередование практических и умственных действий ребенка.</vt:lpstr>
      <vt:lpstr>Любой конструктор позволяет детям учиться, играя.    Основой образовательной деятельности с использованием конструктора является игра. Игра – ведущий вид детской деятельности.  </vt:lpstr>
      <vt:lpstr>Презентация PowerPoint</vt:lpstr>
      <vt:lpstr>Сюжетно-ролевая игра - основной вид игры ребенка дошкольного возраста.</vt:lpstr>
      <vt:lpstr>В социально-коммуникативном развитии конструктор позволяет:</vt:lpstr>
      <vt:lpstr>Презентация PowerPoint</vt:lpstr>
      <vt:lpstr>Презентация PowerPoint</vt:lpstr>
      <vt:lpstr>Научить игре можно, лишь играя.</vt:lpstr>
      <vt:lpstr>Презентация PowerPoint</vt:lpstr>
      <vt:lpstr>«Использование конструктора  «Чудо-город»  в развитии сюжетно-ролевой игре»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Савельева Татьяна Васильевна</dc:creator>
  <cp:lastModifiedBy>1</cp:lastModifiedBy>
  <cp:revision>14</cp:revision>
  <dcterms:created xsi:type="dcterms:W3CDTF">2024-12-11T14:28:13Z</dcterms:created>
  <dcterms:modified xsi:type="dcterms:W3CDTF">2026-03-10T12:32:55Z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2024-12-11T00:00:00Z</vt:filetime>
  </property>
  <property fmtid="{D5CDD505-2E9C-101B-9397-08002B2CF9AE}" pid="5" name="Producer">
    <vt:lpwstr>Microsoft® PowerPoint® 2016</vt:lpwstr>
  </property>
</Properties>
</file>