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1"/>
  </p:notesMasterIdLst>
  <p:handoutMasterIdLst>
    <p:handoutMasterId r:id="rId12"/>
  </p:handoutMasterIdLst>
  <p:sldIdLst>
    <p:sldId id="274" r:id="rId3"/>
    <p:sldId id="297" r:id="rId4"/>
    <p:sldId id="257" r:id="rId5"/>
    <p:sldId id="258" r:id="rId6"/>
    <p:sldId id="308" r:id="rId7"/>
    <p:sldId id="301" r:id="rId8"/>
    <p:sldId id="302" r:id="rId9"/>
    <p:sldId id="303" r:id="rId10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4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66"/>
    <a:srgbClr val="DAE4F2"/>
    <a:srgbClr val="45441B"/>
    <a:srgbClr val="99CCFF"/>
    <a:srgbClr val="FF9900"/>
    <a:srgbClr val="336600"/>
    <a:srgbClr val="F6B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/>
    <p:restoredTop sz="86674"/>
  </p:normalViewPr>
  <p:slideViewPr>
    <p:cSldViewPr showGuides="1">
      <p:cViewPr varScale="1">
        <p:scale>
          <a:sx n="116" d="100"/>
          <a:sy n="116" d="100"/>
        </p:scale>
        <p:origin x="948" y="84"/>
      </p:cViewPr>
      <p:guideLst>
        <p:guide orient="horz" pos="210"/>
        <p:guide pos="431"/>
      </p:guideLst>
    </p:cSldViewPr>
  </p:slideViewPr>
  <p:outlineViewPr>
    <p:cViewPr>
      <p:scale>
        <a:sx n="33" d="100"/>
        <a:sy n="33" d="100"/>
      </p:scale>
      <p:origin x="0" y="1065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4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ru-RU" altLang="x-none" sz="1200" dirty="0"/>
              <a:t>‹#›</a:t>
            </a:fld>
            <a:endParaRPr lang="ru-RU" altLang="x-none" sz="1200" dirty="0"/>
          </a:p>
        </p:txBody>
      </p:sp>
    </p:spTree>
    <p:extLst>
      <p:ext uri="{BB962C8B-B14F-4D97-AF65-F5344CB8AC3E}">
        <p14:creationId xmlns:p14="http://schemas.microsoft.com/office/powerpoint/2010/main" val="1203199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0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65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5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ru-RU" altLang="x-none" sz="1200" dirty="0"/>
              <a:t>‹#›</a:t>
            </a:fld>
            <a:endParaRPr lang="ru-RU" altLang="x-none" sz="1200" dirty="0"/>
          </a:p>
        </p:txBody>
      </p:sp>
    </p:spTree>
    <p:extLst>
      <p:ext uri="{BB962C8B-B14F-4D97-AF65-F5344CB8AC3E}">
        <p14:creationId xmlns:p14="http://schemas.microsoft.com/office/powerpoint/2010/main" val="31907261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ru-RU" altLang="ru-RU" sz="1200" dirty="0"/>
              <a:t>3</a:t>
            </a:fld>
            <a:endParaRPr lang="ru-RU" altLang="ru-RU" sz="1200" dirty="0"/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5988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04800" y="5229225"/>
            <a:ext cx="7723188" cy="76200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ru-RU"/>
              <a:t>Заголовок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04800" y="6021388"/>
            <a:ext cx="7723188" cy="792162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r>
              <a:rPr lang="ru-RU"/>
              <a:t>Подзаголовок</a:t>
            </a: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61175" y="130175"/>
            <a:ext cx="2032000" cy="6394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130175"/>
            <a:ext cx="5946775" cy="6394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975" y="130175"/>
            <a:ext cx="7696200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62000" y="1773238"/>
            <a:ext cx="7696200" cy="4751387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kumimoji="1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buNone/>
            </a:pPr>
            <a:fld id="{9A0DB2DC-4C9A-4742-B13C-FB6460FD3503}" type="slidenum">
              <a:rPr lang="ru-RU" altLang="x-none" dirty="0"/>
              <a:t>‹#›</a:t>
            </a:fld>
            <a:endParaRPr lang="ru-RU" altLang="x-none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7"/>
          <p:cNvSpPr/>
          <p:nvPr/>
        </p:nvSpPr>
        <p:spPr>
          <a:xfrm>
            <a:off x="0" y="0"/>
            <a:ext cx="9144000" cy="38669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buNone/>
            </a:pPr>
            <a:fld id="{9A0DB2DC-4C9A-4742-B13C-FB6460FD3503}" type="slidenum">
              <a:rPr lang="ru-RU" altLang="x-none" dirty="0"/>
              <a:t>‹#›</a:t>
            </a:fld>
            <a:endParaRPr lang="ru-RU" altLang="x-none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Замещающий 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/>
          <p:nvPr/>
        </p:nvSpPr>
        <p:spPr>
          <a:xfrm>
            <a:off x="0" y="0"/>
            <a:ext cx="9144000" cy="38669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vert="horz" wrap="square" lIns="91440" tIns="45720" rIns="91440" bIns="45720" numCol="1" rtlCol="0" anchor="t" anchorCtr="0" compatLnSpc="1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None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buNone/>
            </a:pPr>
            <a:fld id="{9A0DB2DC-4C9A-4742-B13C-FB6460FD3503}" type="slidenum">
              <a:rPr lang="ru-RU" altLang="x-none" dirty="0"/>
              <a:t>‹#›</a:t>
            </a:fld>
            <a:endParaRPr lang="ru-RU" altLang="x-none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773238"/>
            <a:ext cx="3771900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773238"/>
            <a:ext cx="3771900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1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1196975" y="130175"/>
            <a:ext cx="7696200" cy="106680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anchor="ctr" anchorCtr="0"/>
          <a:lstStyle/>
          <a:p>
            <a:pPr lvl="0"/>
            <a:r>
              <a:rPr lang="ru-RU" altLang="ru-RU" dirty="0"/>
              <a:t>Заголовок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762000" y="1773238"/>
            <a:ext cx="7696200" cy="47513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2590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90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908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marL="319405" indent="-319405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405" indent="-319405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2pPr>
      <a:lvl3pPr marL="319405" indent="-319405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3pPr>
      <a:lvl4pPr marL="319405" indent="-319405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4pPr>
      <a:lvl5pPr marL="319405" indent="-319405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8005" indent="-182880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880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7280" indent="-182880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380" indent="-182880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6" descr="&amp;Fcy;&amp;icy;&amp;lcy;&amp;softcy;&amp;tcy;&amp;rcy; &amp;rcy;&amp;iecy;&amp;kcy;&amp;lcy;&amp;acy;&amp;mcy;&amp;ycy; adguard - &amp;pcy;&amp;rcy;&amp;ocy;&amp;gcy;&amp;rcy;&amp;acy;&amp;mcy;&amp;mcy;&amp;acy; &amp;bcy;&amp;lcy;&amp;ocy;&amp;kcy;&amp;icy;&amp;rcy;&amp;ucy;&amp;yucy;&amp;shchcy;&amp;acy;&amp;yacy; &amp;rcy;&amp;iecy;&amp;kcy;&amp;lcy;&amp;acy;&amp;mcy;&amp;ucy;! &amp;Bcy;&amp;iecy;&amp;zcy;&amp;ocy;&amp;pcy;&amp;acy;&amp;scy;&amp;ncy;&amp;ocy;&amp;scy;&amp;tcy;&amp;softcy; &amp;icy; &amp;zcy;&amp;acy;&amp;shchcy;&amp;icy;&amp;tcy;&amp;acy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60847"/>
            <a:ext cx="3646681" cy="2741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3573523" y="1988840"/>
            <a:ext cx="5184576" cy="720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ln w="11430"/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Цифровая грамотность в ДОУ: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ln w="11430"/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баланс между пользой и рисками»</a:t>
            </a:r>
            <a:endParaRPr lang="ru-RU" sz="5400" dirty="0">
              <a:cs typeface="Rod" panose="02030509050101010101" pitchFamily="49" charset="-79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835696" y="146769"/>
            <a:ext cx="6048672" cy="79208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en-US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IV </a:t>
            </a:r>
            <a:r>
              <a:rPr lang="ru-RU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Международная научно-практическая конференция</a:t>
            </a:r>
            <a:endParaRPr lang="ru-RU" sz="2800" dirty="0">
              <a:solidFill>
                <a:schemeClr val="tx2"/>
              </a:solidFill>
              <a:cs typeface="Rod" panose="02030509050101010101" pitchFamily="49" charset="-79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475656" y="566690"/>
            <a:ext cx="6048672" cy="79208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СОВРЕМЕННЫЕ ПРОБЛЕМЫ ОБРАЗОВАНИЯ: теория и практика</a:t>
            </a:r>
            <a:endParaRPr lang="ru-RU" sz="2800" dirty="0">
              <a:solidFill>
                <a:schemeClr val="tx2"/>
              </a:solidFill>
              <a:cs typeface="Rod" panose="02030509050101010101" pitchFamily="49" charset="-79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-1187322" y="6178494"/>
            <a:ext cx="6048672" cy="79208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2025 год</a:t>
            </a:r>
            <a:endParaRPr lang="ru-RU" sz="2800" dirty="0">
              <a:solidFill>
                <a:schemeClr val="tx2"/>
              </a:solidFill>
              <a:cs typeface="Rod" panose="02030509050101010101" pitchFamily="49" charset="-79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2886270" y="5327587"/>
            <a:ext cx="6048672" cy="79208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АЛИЕВА ЗАЛИНА АХМЕДОВНА,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1800" dirty="0" smtClean="0">
                <a:ln w="11430"/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воспитатель МБДОУ №28 «Калинка»</a:t>
            </a:r>
            <a:endParaRPr lang="ru-RU" sz="2800" dirty="0">
              <a:solidFill>
                <a:schemeClr val="tx2"/>
              </a:solidFill>
              <a:cs typeface="Rod" panose="02030509050101010101" pitchFamily="49" charset="-79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7398" y="1844824"/>
            <a:ext cx="8569325" cy="4327376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algn="just">
              <a:lnSpc>
                <a:spcPct val="90000"/>
              </a:lnSpc>
              <a:buClr>
                <a:srgbClr val="C3260C"/>
              </a:buClr>
              <a:buSzPct val="130000"/>
            </a:pP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эпоху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стремительного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технологий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цифровой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грамотности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становится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ключевым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уже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самых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ранних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этапах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ребёнка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образовательные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учреждения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ДОУ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сталкиваются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необходимостью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интегрировать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цифровые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инструменты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сохраняя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этом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баланс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между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инновациями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безопасностью</a:t>
            </a:r>
            <a:r>
              <a:rPr lang="en-US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Clr>
                <a:srgbClr val="C3260C"/>
              </a:buClr>
              <a:buSzPct val="130000"/>
            </a:pPr>
            <a:r>
              <a:rPr lang="ru-RU" altLang="ru-RU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Нет сомнения, что современные дети способны с завидной легкостью овладеть навыками работы с различными электронными компьютерными новинками. </a:t>
            </a:r>
          </a:p>
          <a:p>
            <a:pPr algn="ctr">
              <a:lnSpc>
                <a:spcPct val="90000"/>
              </a:lnSpc>
              <a:buClr>
                <a:srgbClr val="C3260C"/>
              </a:buClr>
              <a:buSzPct val="130000"/>
            </a:pPr>
            <a:endParaRPr lang="ru-RU" altLang="ru-RU" sz="2400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Clr>
                <a:srgbClr val="C3260C"/>
              </a:buClr>
              <a:buSzPct val="130000"/>
            </a:pPr>
            <a:r>
              <a:rPr lang="ru-RU" altLang="ru-RU" sz="2400" i="1" kern="12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 </a:t>
            </a:r>
            <a:r>
              <a:rPr lang="ru-RU" altLang="ru-RU" sz="2400" i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чрезмерное и бесконтрольное общение с </a:t>
            </a:r>
          </a:p>
          <a:p>
            <a:pPr algn="ctr">
              <a:lnSpc>
                <a:spcPct val="90000"/>
              </a:lnSpc>
              <a:buClr>
                <a:srgbClr val="C3260C"/>
              </a:buClr>
              <a:buSzPct val="130000"/>
            </a:pPr>
            <a:r>
              <a:rPr lang="ru-RU" altLang="ru-RU" sz="2400" i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компьютером может навредить ребенку. </a:t>
            </a:r>
            <a:endParaRPr lang="ru-RU" altLang="ru-RU" sz="2400" i="1" kern="1200" dirty="0">
              <a:solidFill>
                <a:srgbClr val="FF0000"/>
              </a:solidFill>
              <a:ea typeface="+mn-ea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99964" y="471587"/>
            <a:ext cx="7848872" cy="2016223"/>
          </a:xfrm>
          <a:noFill/>
          <a:ln>
            <a:noFill/>
          </a:ln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None/>
              <a:defRPr/>
            </a:pPr>
            <a:r>
              <a:rPr kumimoji="0" lang="ru-RU" sz="40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Какое место занимает компьютер в современном мире?</a:t>
            </a:r>
            <a: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9F2936">
                        <a:tint val="70000"/>
                        <a:satMod val="245000"/>
                      </a:srgbClr>
                    </a:gs>
                    <a:gs pos="75000">
                      <a:srgbClr val="9F2936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9F2936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Rod" panose="02030509050101010101" pitchFamily="49" charset="-79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9F2936">
                        <a:tint val="70000"/>
                        <a:satMod val="245000"/>
                      </a:srgbClr>
                    </a:gs>
                    <a:gs pos="75000">
                      <a:srgbClr val="9F2936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9F2936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Rod" panose="02030509050101010101" pitchFamily="49" charset="-79"/>
              </a:rPr>
            </a:br>
            <a:endParaRPr kumimoji="0" lang="ru-RU" sz="54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Rod" panose="02030509050101010101" pitchFamily="49" charset="-79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"/>
          </p:nvPr>
        </p:nvSpPr>
        <p:spPr>
          <a:noFill/>
        </p:spPr>
        <p:txBody>
          <a:bodyPr lIns="91440" tIns="45720" rIns="91440" bIns="45720"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fld id="{9A0DB2DC-4C9A-4742-B13C-FB6460FD3503}" type="slidenum">
              <a:rPr lang="ru-RU" altLang="x-none" sz="1200" b="1" dirty="0">
                <a:solidFill>
                  <a:srgbClr val="7F7F7F"/>
                </a:solidFill>
              </a:rPr>
              <a:t>2</a:t>
            </a:fld>
            <a:endParaRPr lang="ru-RU" altLang="x-none" sz="1200" b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 txBox="1">
            <a:spLocks noGrp="1"/>
          </p:cNvSpPr>
          <p:nvPr>
            <p:ph type="sldNum" sz="quarter" idx="16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/>
            <a:fld id="{9A0DB2DC-4C9A-4742-B13C-FB6460FD3503}" type="slidenum">
              <a:rPr lang="ru-RU" altLang="ru-RU" sz="1400" b="1" dirty="0"/>
              <a:t>3</a:t>
            </a:fld>
            <a:endParaRPr lang="ru-RU" altLang="ru-RU" sz="1400" b="1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79388" y="1285875"/>
            <a:ext cx="8785225" cy="523875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anose="05000000000000000000" pitchFamily="2" charset="2"/>
              <a:buNone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     </a:t>
            </a:r>
          </a:p>
          <a:p>
            <a:pPr marL="228600" marR="0" lvl="0" indent="-18288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anose="05000000000000000000" pitchFamily="2" charset="2"/>
              <a:buNone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18288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Wingdings" panose="05000000000000000000" pitchFamily="2" charset="2"/>
              <a:buNone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7" name="Рисунок 6" descr="&amp;Scy;&amp;ocy;&amp;zcy;&amp;dcy;&amp;acy;&amp;tcy;&amp;softcy; &amp;zcy;&amp;acy;&amp;pcy;&amp;rcy;&amp;ocy;&amp;scy; &amp;Bcy;&amp;acy;&amp;zcy;&amp;iecy;&amp;dcy;&amp;ycy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331" y="2096281"/>
            <a:ext cx="5113338" cy="3743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91889" y="620688"/>
            <a:ext cx="8065021" cy="201622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ln w="11430"/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Кие риски несёт компьютер и как от них предостеречь ребёнка?</a:t>
            </a:r>
            <a:endParaRPr lang="ru-RU" sz="5400" dirty="0">
              <a:cs typeface="Rod" panose="02030509050101010101" pitchFamily="49" charset="-79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 txBox="1">
            <a:spLocks noGrp="1"/>
          </p:cNvSpPr>
          <p:nvPr>
            <p:ph type="sldNum" sz="quarter" idx="16"/>
          </p:nvPr>
        </p:nvSpPr>
        <p:spPr>
          <a:noFill/>
          <a:ln>
            <a:noFill/>
          </a:ln>
        </p:spPr>
        <p:txBody>
          <a:bodyPr anchor="ctr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/>
            <a:fld id="{9A0DB2DC-4C9A-4742-B13C-FB6460FD3503}" type="slidenum">
              <a:rPr lang="ru-RU" altLang="ru-RU" sz="1400" b="1" dirty="0"/>
              <a:t>4</a:t>
            </a:fld>
            <a:endParaRPr lang="ru-RU" altLang="ru-RU" sz="1400" b="1" dirty="0"/>
          </a:p>
        </p:txBody>
      </p:sp>
      <p:sp>
        <p:nvSpPr>
          <p:cNvPr id="9220" name="Rectangle 6"/>
          <p:cNvSpPr/>
          <p:nvPr/>
        </p:nvSpPr>
        <p:spPr>
          <a:xfrm>
            <a:off x="323850" y="5302250"/>
            <a:ext cx="8820150" cy="86360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 marL="609600" indent="-609600" algn="ctr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</a:pPr>
            <a:endParaRPr lang="ru-RU" altLang="ru-RU" sz="3600" dirty="0">
              <a:solidFill>
                <a:srgbClr val="F6B808"/>
              </a:solidFill>
              <a:latin typeface="Tahoma" panose="020B0604030504040204" pitchFamily="34" charset="0"/>
            </a:endParaRPr>
          </a:p>
        </p:txBody>
      </p:sp>
      <p:sp>
        <p:nvSpPr>
          <p:cNvPr id="9222" name="Прямоугольник 2"/>
          <p:cNvSpPr/>
          <p:nvPr/>
        </p:nvSpPr>
        <p:spPr>
          <a:xfrm>
            <a:off x="323850" y="3141663"/>
            <a:ext cx="8351838" cy="19996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четыре основных вредных фактора: </a:t>
            </a:r>
          </a:p>
          <a:p>
            <a:pPr algn="ctr"/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на зрение, </a:t>
            </a:r>
          </a:p>
          <a:p>
            <a:pPr algn="ctr"/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стеснённая поза,</a:t>
            </a:r>
          </a:p>
          <a:p>
            <a:pPr algn="ctr"/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нагрузка на психику, </a:t>
            </a:r>
          </a:p>
          <a:p>
            <a:pPr algn="ctr"/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излучение.</a:t>
            </a:r>
            <a:endParaRPr lang="ru-RU" altLang="ru-RU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23" name="Рисунок 6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4005263"/>
            <a:ext cx="2127250" cy="2352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683568" y="1556792"/>
            <a:ext cx="7848872" cy="93610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ln w="11430"/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Риск снижения зрения</a:t>
            </a:r>
            <a:endParaRPr lang="ru-RU" sz="5400" dirty="0">
              <a:cs typeface="Rod" panose="02030509050101010101" pitchFamily="49" charset="-79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18440" y="274955"/>
            <a:ext cx="8420100" cy="6004560"/>
          </a:xfrm>
        </p:spPr>
        <p:txBody>
          <a:bodyPr/>
          <a:lstStyle/>
          <a:p>
            <a:pPr marL="45720" indent="0" algn="ctr">
              <a:buNone/>
            </a:pPr>
            <a:endParaRPr lang="en-US" altLang="en-US" sz="3600" dirty="0">
              <a:solidFill>
                <a:srgbClr val="FF0000"/>
              </a:solidFill>
              <a:latin typeface="+mj-lt"/>
              <a:cs typeface="+mj-lt"/>
            </a:endParaRPr>
          </a:p>
          <a:p>
            <a:pPr marL="45720" indent="0" algn="ctr">
              <a:buNone/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Польза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alt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l">
              <a:buNone/>
            </a:pPr>
            <a: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endParaRPr lang="en-US" alt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l">
              <a:buNone/>
            </a:pPr>
            <a: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45720" indent="0" algn="l">
              <a:buNone/>
            </a:pPr>
            <a: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Улучшенная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</a:p>
          <a:p>
            <a:pPr marL="45720" indent="0" algn="l">
              <a:buNone/>
            </a:pPr>
            <a: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  <a:p>
            <a:pPr marL="45720" indent="0" algn="ctr">
              <a:buNone/>
            </a:pPr>
            <a:endParaRPr lang="en-US" altLang="en-US" sz="3600" dirty="0">
              <a:solidFill>
                <a:srgbClr val="FF0000"/>
              </a:solidFill>
              <a:latin typeface="+mj-lt"/>
              <a:cs typeface="+mj-lt"/>
            </a:endParaRPr>
          </a:p>
          <a:p>
            <a:pPr marL="45720" indent="0" algn="ctr">
              <a:buNone/>
            </a:pPr>
            <a:endParaRPr lang="en-US" altLang="en-US" sz="3600" dirty="0">
              <a:solidFill>
                <a:srgbClr val="FF0000"/>
              </a:solidFill>
              <a:latin typeface="+mj-lt"/>
              <a:cs typeface="+mj-lt"/>
            </a:endParaRPr>
          </a:p>
          <a:p>
            <a:pPr marL="45720" indent="0" algn="ctr">
              <a:buNone/>
            </a:pPr>
            <a:endParaRPr lang="en-US" altLang="en-US" sz="3600" dirty="0">
              <a:solidFill>
                <a:srgbClr val="FF0000"/>
              </a:solidFill>
              <a:latin typeface="+mj-lt"/>
              <a:cs typeface="+mj-lt"/>
            </a:endParaRPr>
          </a:p>
          <a:p>
            <a:pPr marL="45720" indent="0" algn="ctr">
              <a:buNone/>
            </a:pPr>
            <a:endParaRPr lang="en-US" altLang="en-US" sz="3600" dirty="0">
              <a:solidFill>
                <a:srgbClr val="FF0000"/>
              </a:solidFill>
              <a:latin typeface="+mj-lt"/>
              <a:cs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24205" cy="1584176"/>
          </a:xfrm>
          <a:noFill/>
          <a:ln>
            <a:noFill/>
          </a:ln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None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Дети должны знать</a:t>
            </a: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правила </a:t>
            </a: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поведения в Интернете </a:t>
            </a:r>
            <a:r>
              <a:rPr kumimoji="0" lang="ru-RU" sz="44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44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4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507" name="Текст 2"/>
          <p:cNvSpPr>
            <a:spLocks noGrp="1"/>
          </p:cNvSpPr>
          <p:nvPr>
            <p:ph type="body" idx="1"/>
          </p:nvPr>
        </p:nvSpPr>
        <p:spPr>
          <a:xfrm>
            <a:off x="468313" y="1700213"/>
            <a:ext cx="8207375" cy="3743325"/>
          </a:xfrm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1. Не общаться в Интернете с незнакомыми людьми;</a:t>
            </a:r>
          </a:p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2. Представляясь, использовать только имя или псевдоним;</a:t>
            </a:r>
          </a:p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3. При сетевом общении ни в коем случае нельзя раскрывать личные данные – домашний адрес, номер телефона и т. д.  </a:t>
            </a:r>
          </a:p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4. Не посылать свои фотографии; </a:t>
            </a:r>
          </a:p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5. Никогда не встречаться со знакомыми по Интернету без контроля со стороны взрослых. </a:t>
            </a:r>
          </a:p>
          <a:p>
            <a:pPr algn="just" eaLnBrk="1" hangingPunct="1">
              <a:spcAft>
                <a:spcPct val="0"/>
              </a:spcAft>
              <a:buClrTx/>
              <a:buSzTx/>
            </a:pPr>
            <a:r>
              <a:rPr lang="ru-RU" alt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t>6. Если их кто-то расстроил или обидел, обязательно рассказать родителям.</a:t>
            </a:r>
          </a:p>
          <a:p>
            <a:pPr algn="l" eaLnBrk="1" hangingPunct="1">
              <a:spcAft>
                <a:spcPct val="0"/>
              </a:spcAft>
              <a:buClrTx/>
              <a:buSzTx/>
            </a:pPr>
            <a:endParaRPr lang="ru-RU" altLang="ru-RU" sz="2400" b="1" kern="1200" dirty="0">
              <a:solidFill>
                <a:srgbClr val="002060"/>
              </a:solidFill>
              <a:latin typeface="Times New Roman" panose="02020603050405020304" pitchFamily="18" charset="0"/>
              <a:ea typeface="Arial Unicode MS" pitchFamily="34" charset="-128"/>
              <a:cs typeface="+mn-cs"/>
            </a:endParaRPr>
          </a:p>
          <a:p>
            <a:pPr algn="l">
              <a:buSzPct val="130000"/>
            </a:pPr>
            <a:endParaRPr lang="ru-RU" altLang="ru-RU" kern="1200" dirty="0">
              <a:latin typeface="+mn-lt"/>
              <a:ea typeface="Arial Unicode MS" pitchFamily="34" charset="-128"/>
              <a:cs typeface="+mn-cs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"/>
          </p:nvPr>
        </p:nvSpPr>
        <p:spPr>
          <a:noFill/>
        </p:spPr>
        <p:txBody>
          <a:bodyPr lIns="91440" tIns="45720" rIns="91440" bIns="45720"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fld id="{9A0DB2DC-4C9A-4742-B13C-FB6460FD3503}" type="slidenum">
              <a:rPr lang="ru-RU" altLang="x-none" sz="1200" b="1" dirty="0">
                <a:solidFill>
                  <a:srgbClr val="7F7F7F"/>
                </a:solidFill>
              </a:rPr>
              <a:t>6</a:t>
            </a:fld>
            <a:endParaRPr lang="ru-RU" altLang="x-none" sz="1200" b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24744"/>
            <a:ext cx="7632848" cy="2967194"/>
          </a:xfrm>
          <a:noFill/>
          <a:ln>
            <a:noFill/>
          </a:ln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Компьютер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предназначен, прежде всего, для развития ребенка: его интеллекта, талантов и способностей!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наша с вами задача – сделать компьютер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ПОМОЩНИКОМ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ребенка!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sz="4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"/>
          </p:nvPr>
        </p:nvSpPr>
        <p:spPr>
          <a:noFill/>
        </p:spPr>
        <p:txBody>
          <a:bodyPr lIns="91440" tIns="45720" rIns="91440" bIns="45720"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fld id="{9A0DB2DC-4C9A-4742-B13C-FB6460FD3503}" type="slidenum">
              <a:rPr lang="ru-RU" altLang="x-none" sz="1200" b="1" dirty="0">
                <a:solidFill>
                  <a:srgbClr val="7F7F7F"/>
                </a:solidFill>
              </a:rPr>
              <a:t>7</a:t>
            </a:fld>
            <a:endParaRPr lang="ru-RU" altLang="x-none" sz="1200" b="1" dirty="0">
              <a:solidFill>
                <a:srgbClr val="7F7F7F"/>
              </a:solidFill>
            </a:endParaRPr>
          </a:p>
        </p:txBody>
      </p:sp>
      <p:pic>
        <p:nvPicPr>
          <p:cNvPr id="5" name="Picture 6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575739"/>
            <a:ext cx="5256584" cy="3088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129506" y="2852936"/>
            <a:ext cx="7189787" cy="1944688"/>
          </a:xfrm>
          <a:noFill/>
          <a:ln>
            <a:noFill/>
          </a:ln>
        </p:spPr>
        <p:txBody>
          <a:bodyPr vert="horz" wrap="square" lIns="91440" tIns="45720" rIns="91440" bIns="45720" anchor="t" anchorCtr="0"/>
          <a:lstStyle/>
          <a:p>
            <a:pPr marL="0" indent="0">
              <a:buNone/>
            </a:pPr>
            <a:r>
              <a:rPr lang="ru-RU" altLang="ru-RU" sz="5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54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 txBox="1">
            <a:spLocks noGrp="1"/>
          </p:cNvSpPr>
          <p:nvPr>
            <p:ph type="sldNum" sz="quarter" idx="12"/>
          </p:nvPr>
        </p:nvSpPr>
        <p:spPr>
          <a:noFill/>
        </p:spPr>
        <p:txBody>
          <a:bodyPr vert="horz" lIns="91440" tIns="45720" rIns="91440" bIns="45720"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endParaRPr lang="ru-RU" altLang="x-none" sz="1200" b="1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'Светящиеся фрагменты головоломки'">
  <a:themeElements>
    <a:clrScheme name="Шаблон оформления 'Светящиеся фрагменты головоломки' 1">
      <a:dk1>
        <a:srgbClr val="000000"/>
      </a:dk1>
      <a:lt1>
        <a:srgbClr val="FFFFFF"/>
      </a:lt1>
      <a:dk2>
        <a:srgbClr val="000000"/>
      </a:dk2>
      <a:lt2>
        <a:srgbClr val="E8EDF2"/>
      </a:lt2>
      <a:accent1>
        <a:srgbClr val="D8E1EC"/>
      </a:accent1>
      <a:accent2>
        <a:srgbClr val="CFD795"/>
      </a:accent2>
      <a:accent3>
        <a:srgbClr val="AAAAAA"/>
      </a:accent3>
      <a:accent4>
        <a:srgbClr val="DADADA"/>
      </a:accent4>
      <a:accent5>
        <a:srgbClr val="E9EEF4"/>
      </a:accent5>
      <a:accent6>
        <a:srgbClr val="BBC387"/>
      </a:accent6>
      <a:hlink>
        <a:srgbClr val="D59F07"/>
      </a:hlink>
      <a:folHlink>
        <a:srgbClr val="94B26C"/>
      </a:folHlink>
    </a:clrScheme>
    <a:fontScheme name="Шаблон оформления 'Светящиеся фрагменты головоломки'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Шаблон оформления 'Светящиеся фрагменты головоломки' 1">
        <a:dk1>
          <a:srgbClr val="000000"/>
        </a:dk1>
        <a:lt1>
          <a:srgbClr val="FFFFFF"/>
        </a:lt1>
        <a:dk2>
          <a:srgbClr val="000000"/>
        </a:dk2>
        <a:lt2>
          <a:srgbClr val="E8EDF2"/>
        </a:lt2>
        <a:accent1>
          <a:srgbClr val="D8E1EC"/>
        </a:accent1>
        <a:accent2>
          <a:srgbClr val="CFD795"/>
        </a:accent2>
        <a:accent3>
          <a:srgbClr val="AAAAAA"/>
        </a:accent3>
        <a:accent4>
          <a:srgbClr val="DADADA"/>
        </a:accent4>
        <a:accent5>
          <a:srgbClr val="E9EEF4"/>
        </a:accent5>
        <a:accent6>
          <a:srgbClr val="BBC387"/>
        </a:accent6>
        <a:hlink>
          <a:srgbClr val="D59F07"/>
        </a:hlink>
        <a:folHlink>
          <a:srgbClr val="94B26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227</Words>
  <Application>Microsoft Office PowerPoint</Application>
  <PresentationFormat>Экран (4:3)</PresentationFormat>
  <Paragraphs>44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Arial Unicode MS</vt:lpstr>
      <vt:lpstr>Arial</vt:lpstr>
      <vt:lpstr>Calibri</vt:lpstr>
      <vt:lpstr>Georgia</vt:lpstr>
      <vt:lpstr>Rod</vt:lpstr>
      <vt:lpstr>Segoe UI</vt:lpstr>
      <vt:lpstr>Tahoma</vt:lpstr>
      <vt:lpstr>Times New Roman</vt:lpstr>
      <vt:lpstr>Trebuchet MS</vt:lpstr>
      <vt:lpstr>Wingdings</vt:lpstr>
      <vt:lpstr>Шаблон оформления 'Светящиеся фрагменты головоломки'</vt:lpstr>
      <vt:lpstr>Воздушный поток</vt:lpstr>
      <vt:lpstr>Презентация PowerPoint</vt:lpstr>
      <vt:lpstr>Какое место занимает компьютер в современном мире? </vt:lpstr>
      <vt:lpstr>Презентация PowerPoint</vt:lpstr>
      <vt:lpstr>Презентация PowerPoint</vt:lpstr>
      <vt:lpstr>Презентация PowerPoint</vt:lpstr>
      <vt:lpstr>Дети должны знать правила поведения в Интернете  </vt:lpstr>
      <vt:lpstr>  Компьютер предназначен, прежде всего, для развития ребенка: его интеллекта, талантов и способностей! И наша с вами задача – сделать компьютер   ПОМОЩНИКОМ ребенка!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Юрасик</dc:creator>
  <cp:lastModifiedBy>1</cp:lastModifiedBy>
  <cp:revision>137</cp:revision>
  <dcterms:created xsi:type="dcterms:W3CDTF">2007-03-04T10:08:00Z</dcterms:created>
  <dcterms:modified xsi:type="dcterms:W3CDTF">2025-12-09T12:41:23Z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TC011407991049</vt:lpwstr>
  </property>
  <property fmtid="{D5CDD505-2E9C-101B-9397-08002B2CF9AE}" pid="3" name="ICV">
    <vt:lpwstr>5A7FA4AE214041C98B96BE09634EFF68_12</vt:lpwstr>
  </property>
  <property fmtid="{D5CDD505-2E9C-101B-9397-08002B2CF9AE}" pid="4" name="KSOProductBuildVer">
    <vt:lpwstr>1049-12.2.0.23155</vt:lpwstr>
  </property>
</Properties>
</file>